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C9E1AC3-38F8-481D-8869-663BCB128612}"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345560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C9E1AC3-38F8-481D-8869-663BCB128612}"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165430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C9E1AC3-38F8-481D-8869-663BCB128612}"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210108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C9E1AC3-38F8-481D-8869-663BCB128612}"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270935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C9E1AC3-38F8-481D-8869-663BCB128612}"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1475177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C9E1AC3-38F8-481D-8869-663BCB128612}"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320654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C9E1AC3-38F8-481D-8869-663BCB128612}" type="datetimeFigureOut">
              <a:rPr lang="ru-RU" smtClean="0"/>
              <a:t>31.10.2023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420361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C9E1AC3-38F8-481D-8869-663BCB128612}" type="datetimeFigureOut">
              <a:rPr lang="ru-RU" smtClean="0"/>
              <a:t>31.10.2023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140164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9E1AC3-38F8-481D-8869-663BCB128612}" type="datetimeFigureOut">
              <a:rPr lang="ru-RU" smtClean="0"/>
              <a:t>31.10.2023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307163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C9E1AC3-38F8-481D-8869-663BCB128612}"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356120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C9E1AC3-38F8-481D-8869-663BCB128612}"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FEFAC3-6427-4D5D-8BC8-B2B949485F12}" type="slidenum">
              <a:rPr lang="ru-RU" smtClean="0"/>
              <a:t>‹#›</a:t>
            </a:fld>
            <a:endParaRPr lang="ru-RU"/>
          </a:p>
        </p:txBody>
      </p:sp>
    </p:spTree>
    <p:extLst>
      <p:ext uri="{BB962C8B-B14F-4D97-AF65-F5344CB8AC3E}">
        <p14:creationId xmlns:p14="http://schemas.microsoft.com/office/powerpoint/2010/main" val="371275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E1AC3-38F8-481D-8869-663BCB128612}" type="datetimeFigureOut">
              <a:rPr lang="ru-RU" smtClean="0"/>
              <a:t>31.10.2023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EFAC3-6427-4D5D-8BC8-B2B949485F12}" type="slidenum">
              <a:rPr lang="ru-RU" smtClean="0"/>
              <a:t>‹#›</a:t>
            </a:fld>
            <a:endParaRPr lang="ru-RU"/>
          </a:p>
        </p:txBody>
      </p:sp>
    </p:spTree>
    <p:extLst>
      <p:ext uri="{BB962C8B-B14F-4D97-AF65-F5344CB8AC3E}">
        <p14:creationId xmlns:p14="http://schemas.microsoft.com/office/powerpoint/2010/main" val="228122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67201" y="185530"/>
            <a:ext cx="3750366" cy="6481969"/>
          </a:xfrm>
        </p:spPr>
        <p:txBody>
          <a:bodyPr>
            <a:normAutofit fontScale="90000"/>
          </a:bodyPr>
          <a:lstStyle/>
          <a:p>
            <a:pPr indent="357188" hangingPunct="0">
              <a:lnSpc>
                <a:spcPct val="150000"/>
              </a:lnSpc>
            </a:pPr>
            <a:br>
              <a:rPr lang="ru-RU" sz="1200" b="1" dirty="0">
                <a:latin typeface="Times New Roman" panose="02020603050405020304" pitchFamily="18" charset="0"/>
                <a:cs typeface="Times New Roman" panose="02020603050405020304" pitchFamily="18" charset="0"/>
              </a:rPr>
            </a:br>
            <a:br>
              <a:rPr lang="ru-RU" sz="1200" b="1" dirty="0">
                <a:latin typeface="Times New Roman" panose="02020603050405020304" pitchFamily="18" charset="0"/>
                <a:cs typeface="Times New Roman" panose="02020603050405020304" pitchFamily="18" charset="0"/>
              </a:rPr>
            </a:br>
            <a:br>
              <a:rPr lang="ru-RU" sz="1200" b="1" dirty="0">
                <a:latin typeface="Times New Roman" panose="02020603050405020304" pitchFamily="18" charset="0"/>
                <a:cs typeface="Times New Roman" panose="02020603050405020304" pitchFamily="18" charset="0"/>
              </a:rPr>
            </a:br>
            <a:br>
              <a:rPr lang="ru-RU" sz="1200" b="1" dirty="0">
                <a:latin typeface="Times New Roman" panose="02020603050405020304" pitchFamily="18" charset="0"/>
                <a:cs typeface="Times New Roman" panose="02020603050405020304" pitchFamily="18" charset="0"/>
              </a:rPr>
            </a:br>
            <a:br>
              <a:rPr lang="ru-RU" sz="1200" b="1" dirty="0">
                <a:latin typeface="Times New Roman" panose="02020603050405020304" pitchFamily="18" charset="0"/>
                <a:cs typeface="Times New Roman" panose="02020603050405020304" pitchFamily="18" charset="0"/>
              </a:rPr>
            </a:br>
            <a:br>
              <a:rPr lang="ru-RU" sz="1200" b="1"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*если ребёнок посещает кружок или спит после занятий в школе, за уроки можно садиться позже, но в любом случае нельзя откладывать их приготовление на вечер.</a:t>
            </a:r>
            <a:br>
              <a:rPr lang="ru-RU" sz="1600"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3.  Не разрешайте ребёнку слишком долго сидеть за рабочим столом. Своевременно устраивайте небольшие перерывы:</a:t>
            </a: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Родители часто требуют, чтобы ребёнок не вставал из-за стола, пока не закончит выполнение домашнего задания. Это не верно! Для 7-летнего ребёнка время беспрерывной работы не должно превышать 15-20 минут. К концу начальной школы оно может доходить до 30-40 минут;</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sz="half" idx="1"/>
          </p:nvPr>
        </p:nvSpPr>
        <p:spPr>
          <a:xfrm>
            <a:off x="254000" y="185530"/>
            <a:ext cx="3746500" cy="6481969"/>
          </a:xfrm>
        </p:spPr>
        <p:txBody>
          <a:bodyPr>
            <a:normAutofit/>
          </a:bodyPr>
          <a:lstStyle/>
          <a:p>
            <a:pPr marL="0" indent="0" hangingPunct="0">
              <a:lnSpc>
                <a:spcPct val="150000"/>
              </a:lnSpc>
              <a:buAutoNum type="arabicPeriod"/>
            </a:pPr>
            <a:r>
              <a:rPr lang="ru-RU" sz="1400" b="1" dirty="0">
                <a:latin typeface="Times New Roman" panose="02020603050405020304" pitchFamily="18" charset="0"/>
                <a:cs typeface="Times New Roman" panose="02020603050405020304" pitchFamily="18" charset="0"/>
              </a:rPr>
              <a:t> Проверьте, правильно ли организовано рабочее место ребёнка:</a:t>
            </a:r>
          </a:p>
          <a:p>
            <a:pPr marL="0" indent="0" hangingPunct="0">
              <a:lnSpc>
                <a:spcPct val="150000"/>
              </a:lnSpc>
              <a:buNone/>
            </a:pPr>
            <a:r>
              <a:rPr lang="ru-RU" sz="1400" dirty="0">
                <a:latin typeface="Times New Roman" panose="02020603050405020304" pitchFamily="18" charset="0"/>
                <a:cs typeface="Times New Roman" panose="02020603050405020304" pitchFamily="18" charset="0"/>
              </a:rPr>
              <a:t>* Рабочее место должно быть достаточно освещено;</a:t>
            </a:r>
          </a:p>
          <a:p>
            <a:pPr marL="0" indent="0" hangingPunct="0">
              <a:lnSpc>
                <a:spcPct val="150000"/>
              </a:lnSpc>
              <a:buNone/>
            </a:pPr>
            <a:r>
              <a:rPr lang="ru-RU" sz="1400" dirty="0">
                <a:latin typeface="Times New Roman" panose="02020603050405020304" pitchFamily="18" charset="0"/>
                <a:cs typeface="Times New Roman" panose="02020603050405020304" pitchFamily="18" charset="0"/>
              </a:rPr>
              <a:t>* Источник света должен находиться спереди и слева, чтобы на тетрадь не падала тень от головы или руки;</a:t>
            </a:r>
          </a:p>
          <a:p>
            <a:pPr marL="0" indent="0" hangingPunct="0">
              <a:lnSpc>
                <a:spcPct val="150000"/>
              </a:lnSpc>
              <a:buNone/>
            </a:pPr>
            <a:r>
              <a:rPr lang="ru-RU" sz="1400" dirty="0">
                <a:latin typeface="Times New Roman" panose="02020603050405020304" pitchFamily="18" charset="0"/>
                <a:cs typeface="Times New Roman" panose="02020603050405020304" pitchFamily="18" charset="0"/>
              </a:rPr>
              <a:t>* Во время приготовления уроков на столе не должно быть лишних предметов.</a:t>
            </a:r>
          </a:p>
          <a:p>
            <a:pPr marL="0" indent="0" hangingPunct="0">
              <a:lnSpc>
                <a:spcPct val="150000"/>
              </a:lnSpc>
              <a:buNone/>
            </a:pPr>
            <a:r>
              <a:rPr lang="ru-RU" sz="1400" b="1" dirty="0">
                <a:latin typeface="Times New Roman" panose="02020603050405020304" pitchFamily="18" charset="0"/>
                <a:cs typeface="Times New Roman" panose="02020603050405020304" pitchFamily="18" charset="0"/>
              </a:rPr>
              <a:t>2. Научите ребёнка вовремя садиться за уроки:</a:t>
            </a:r>
          </a:p>
          <a:p>
            <a:pPr marL="0" indent="0" hangingPunct="0">
              <a:lnSpc>
                <a:spcPct val="150000"/>
              </a:lnSpc>
              <a:buNone/>
            </a:pPr>
            <a:r>
              <a:rPr lang="ru-RU" sz="1400" dirty="0">
                <a:latin typeface="Times New Roman" panose="02020603050405020304" pitchFamily="18" charset="0"/>
                <a:cs typeface="Times New Roman" panose="02020603050405020304" pitchFamily="18" charset="0"/>
              </a:rPr>
              <a:t>* Приступать к выполнению домашнего задания лучше всего через 1-1,5 часа после возвращения из школы, чтобы ребёнок успел отдохнуть от занятий, но ещё не устал и не </a:t>
            </a:r>
            <a:r>
              <a:rPr lang="ru-RU" sz="1400" dirty="0" err="1">
                <a:latin typeface="Times New Roman" panose="02020603050405020304" pitchFamily="18" charset="0"/>
                <a:cs typeface="Times New Roman" panose="02020603050405020304" pitchFamily="18" charset="0"/>
              </a:rPr>
              <a:t>перевозбудился</a:t>
            </a:r>
            <a:r>
              <a:rPr lang="ru-RU" sz="1400" dirty="0">
                <a:latin typeface="Times New Roman" panose="02020603050405020304" pitchFamily="18" charset="0"/>
                <a:cs typeface="Times New Roman" panose="02020603050405020304" pitchFamily="18" charset="0"/>
              </a:rPr>
              <a:t> от домашних игр и развлечений;</a:t>
            </a:r>
          </a:p>
          <a:p>
            <a:pPr hangingPunct="0"/>
            <a:endParaRPr lang="ru-RU" sz="1200" b="1" i="1" dirty="0"/>
          </a:p>
          <a:p>
            <a:pPr hangingPunct="0"/>
            <a:endParaRPr lang="ru-RU" sz="1200" b="1" i="1" dirty="0"/>
          </a:p>
          <a:p>
            <a:pPr hangingPunct="0"/>
            <a:endParaRPr lang="ru-RU" sz="1200" b="1" i="1" dirty="0"/>
          </a:p>
          <a:p>
            <a:pPr hangingPunct="0"/>
            <a:endParaRPr lang="ru-RU" sz="1200" b="1" i="1" dirty="0"/>
          </a:p>
          <a:p>
            <a:endParaRPr lang="ru-RU" sz="1200" dirty="0">
              <a:latin typeface="Times New Roman" panose="02020603050405020304" pitchFamily="18" charset="0"/>
              <a:cs typeface="Times New Roman" panose="02020603050405020304" pitchFamily="18" charset="0"/>
            </a:endParaRPr>
          </a:p>
          <a:p>
            <a:endParaRPr lang="ru-RU" sz="12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half" idx="2"/>
          </p:nvPr>
        </p:nvSpPr>
        <p:spPr>
          <a:xfrm>
            <a:off x="8331200" y="185530"/>
            <a:ext cx="3657600" cy="6481969"/>
          </a:xfrm>
        </p:spPr>
        <p:txBody>
          <a:bodyPr>
            <a:normAutofit/>
          </a:bodyPr>
          <a:lstStyle/>
          <a:p>
            <a:pPr marL="0" indent="0">
              <a:lnSpc>
                <a:spcPct val="150000"/>
              </a:lnSpc>
              <a:buNone/>
            </a:pPr>
            <a:r>
              <a:rPr lang="ru-RU" sz="1400" dirty="0">
                <a:latin typeface="Times New Roman" panose="02020603050405020304" pitchFamily="18" charset="0"/>
                <a:cs typeface="Times New Roman" panose="02020603050405020304" pitchFamily="18" charset="0"/>
              </a:rPr>
              <a:t>* На перерыв достаточно 5 минут, если он будет заполнен интенсивными физическими нагрузками (приседания, прыжки, наклоны и т.д.).</a:t>
            </a:r>
            <a:br>
              <a:rPr lang="ru-RU" sz="1200" dirty="0">
                <a:latin typeface="Times New Roman" panose="02020603050405020304" pitchFamily="18" charset="0"/>
                <a:cs typeface="Times New Roman" panose="02020603050405020304" pitchFamily="18" charset="0"/>
              </a:rPr>
            </a:br>
            <a:r>
              <a:rPr lang="ru-RU" sz="1400" b="1" dirty="0">
                <a:latin typeface="Times New Roman" panose="02020603050405020304" pitchFamily="18" charset="0"/>
                <a:cs typeface="Times New Roman" panose="02020603050405020304" pitchFamily="18" charset="0"/>
              </a:rPr>
              <a:t>4. Ни в коем случае не давайте ребёнку дополнительных заданий кроме тех, которые ему задали в школе:</a:t>
            </a:r>
          </a:p>
          <a:p>
            <a:pPr marL="0" indent="0">
              <a:lnSpc>
                <a:spcPct val="150000"/>
              </a:lnSpc>
              <a:buNone/>
            </a:pPr>
            <a:r>
              <a:rPr lang="ru-RU" sz="1400" dirty="0">
                <a:latin typeface="Times New Roman" panose="02020603050405020304" pitchFamily="18" charset="0"/>
                <a:cs typeface="Times New Roman" panose="02020603050405020304" pitchFamily="18" charset="0"/>
              </a:rPr>
              <a:t>* Не забывайте, что у первоклассника ежедневно бывает определённое количество уроков, поэтому его работоспособность в течение дня снижается.</a:t>
            </a:r>
          </a:p>
          <a:p>
            <a:endParaRPr lang="ru-RU" sz="1400" b="1" dirty="0">
              <a:latin typeface="Times New Roman" panose="02020603050405020304" pitchFamily="18" charset="0"/>
              <a:cs typeface="Times New Roman" panose="02020603050405020304" pitchFamily="18" charset="0"/>
            </a:endParaRPr>
          </a:p>
        </p:txBody>
      </p:sp>
      <p:pic>
        <p:nvPicPr>
          <p:cNvPr id="9" name="Picture 2" descr="https://skr.su/uploaded/d1/f7/fc/427984be7fbc8200a10e402fe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4039" y="4302108"/>
            <a:ext cx="2951922" cy="19674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domavenok.ru/wp-content/uploads/2018/03/2488-nuzhno-li-delat-uroki-s-pervoklassniko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0249" y="185530"/>
            <a:ext cx="2024270" cy="1347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23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67201" y="185530"/>
            <a:ext cx="3750366" cy="6481969"/>
          </a:xfrm>
        </p:spPr>
        <p:txBody>
          <a:bodyPr>
            <a:normAutofit fontScale="90000"/>
          </a:bodyPr>
          <a:lstStyle/>
          <a:p>
            <a:pPr hangingPunct="0">
              <a:lnSpc>
                <a:spcPct val="100000"/>
              </a:lnSpc>
            </a:pP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7. Присутствуйте при подготовке ребёнком домашних заданий, </a:t>
            </a:r>
            <a:r>
              <a:rPr lang="ru-RU" sz="1600" dirty="0">
                <a:latin typeface="Times New Roman" panose="02020603050405020304" pitchFamily="18" charset="0"/>
                <a:cs typeface="Times New Roman" panose="02020603050405020304" pitchFamily="18" charset="0"/>
              </a:rPr>
              <a:t>подбадривайте его, объясняйте, если он что-то не понял или забыл, но не подменяйте его деятельность своей:</a:t>
            </a:r>
            <a:br>
              <a:rPr lang="ru-RU" sz="1600" b="1"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На первых порах при выполнении </a:t>
            </a:r>
            <a:r>
              <a:rPr lang="ru-RU" sz="1600" dirty="0" err="1">
                <a:latin typeface="Times New Roman" panose="02020603050405020304" pitchFamily="18" charset="0"/>
                <a:cs typeface="Times New Roman" panose="02020603050405020304" pitchFamily="18" charset="0"/>
              </a:rPr>
              <a:t>домаш</a:t>
            </a:r>
            <a:r>
              <a:rPr lang="ru-RU" sz="1600" dirty="0">
                <a:latin typeface="Times New Roman" panose="02020603050405020304" pitchFamily="18" charset="0"/>
                <a:cs typeface="Times New Roman" panose="02020603050405020304" pitchFamily="18" charset="0"/>
              </a:rPr>
              <a:t>-него задания дети могут делать много ошибок, помарок от неумения распределять внимание, чрезмерного напряжения, быстрого утомления.</a:t>
            </a:r>
            <a:br>
              <a:rPr lang="ru-RU" sz="1600" dirty="0">
                <a:latin typeface="Times New Roman" panose="02020603050405020304" pitchFamily="18" charset="0"/>
                <a:cs typeface="Times New Roman" panose="02020603050405020304" pitchFamily="18" charset="0"/>
              </a:rPr>
            </a:b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8. Требуйте, чтобы домашнее задание было выполнено чисто, аккуратно, красиво. Но все эти требования должны оставаться в пределах возможностей ребёнка.</a:t>
            </a:r>
            <a:br>
              <a:rPr lang="ru-RU" sz="1600" b="1" dirty="0">
                <a:latin typeface="Times New Roman" panose="02020603050405020304" pitchFamily="18" charset="0"/>
                <a:cs typeface="Times New Roman" panose="02020603050405020304" pitchFamily="18" charset="0"/>
              </a:rPr>
            </a:br>
            <a:br>
              <a:rPr lang="ru-RU" sz="1600" b="1" dirty="0">
                <a:latin typeface="Times New Roman" panose="02020603050405020304" pitchFamily="18" charset="0"/>
                <a:cs typeface="Times New Roman" panose="02020603050405020304" pitchFamily="18" charset="0"/>
              </a:rPr>
            </a:b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Ваш школьный психолог</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Гордиенко Виктория Александровна</a:t>
            </a:r>
            <a:br>
              <a:rPr lang="ru-RU" sz="1600" b="1"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Запись на индивидуальную консультацию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по </a:t>
            </a:r>
            <a:r>
              <a:rPr lang="ru-RU" sz="1600">
                <a:latin typeface="Times New Roman" panose="02020603050405020304" pitchFamily="18" charset="0"/>
                <a:cs typeface="Times New Roman" panose="02020603050405020304" pitchFamily="18" charset="0"/>
              </a:rPr>
              <a:t>телефону 8-988-507-1390 </a:t>
            </a:r>
            <a:r>
              <a:rPr lang="ru-RU"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WhatsApp)</a:t>
            </a: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200" dirty="0">
                <a:latin typeface="Times New Roman" panose="02020603050405020304" pitchFamily="18" charset="0"/>
                <a:cs typeface="Times New Roman" panose="02020603050405020304" pitchFamily="18" charset="0"/>
              </a:rPr>
              <a:t>  </a:t>
            </a:r>
          </a:p>
        </p:txBody>
      </p:sp>
      <p:sp>
        <p:nvSpPr>
          <p:cNvPr id="5" name="Объект 4"/>
          <p:cNvSpPr>
            <a:spLocks noGrp="1"/>
          </p:cNvSpPr>
          <p:nvPr>
            <p:ph sz="half" idx="1"/>
          </p:nvPr>
        </p:nvSpPr>
        <p:spPr>
          <a:xfrm>
            <a:off x="254000" y="185530"/>
            <a:ext cx="3746500" cy="6481969"/>
          </a:xfrm>
        </p:spPr>
        <p:txBody>
          <a:bodyPr>
            <a:normAutofit fontScale="77500" lnSpcReduction="20000"/>
          </a:bodyPr>
          <a:lstStyle/>
          <a:p>
            <a:pPr marL="0" indent="0">
              <a:lnSpc>
                <a:spcPct val="150000"/>
              </a:lnSpc>
              <a:buNone/>
            </a:pPr>
            <a:r>
              <a:rPr lang="ru-RU" sz="1800" b="1" dirty="0">
                <a:latin typeface="Times New Roman" panose="02020603050405020304" pitchFamily="18" charset="0"/>
                <a:cs typeface="Times New Roman" panose="02020603050405020304" pitchFamily="18" charset="0"/>
              </a:rPr>
              <a:t>5. Не заставляйте переделывать плохо выполненную классную работу:</a:t>
            </a:r>
          </a:p>
          <a:p>
            <a:pPr marL="0" indent="0">
              <a:lnSpc>
                <a:spcPct val="150000"/>
              </a:lnSpc>
              <a:buNone/>
            </a:pPr>
            <a:r>
              <a:rPr lang="ru-RU" sz="1800" dirty="0">
                <a:latin typeface="Times New Roman" panose="02020603050405020304" pitchFamily="18" charset="0"/>
                <a:cs typeface="Times New Roman" panose="02020603050405020304" pitchFamily="18" charset="0"/>
              </a:rPr>
              <a:t>* Можно предложить проверить её, исправить ошибки, но переписывать не надо. Повторное выполнение уже сделанного задания (пусть с ошибками) воспринимается как бессмысленное, скучное дело. Оно отбивает охоту заниматься, лишает веры в свои силы.</a:t>
            </a:r>
          </a:p>
          <a:p>
            <a:pPr marL="0" indent="0" hangingPunct="0">
              <a:lnSpc>
                <a:spcPct val="120000"/>
              </a:lnSpc>
              <a:buNone/>
            </a:pPr>
            <a:endParaRPr lang="ru-RU" sz="1800" b="1" dirty="0">
              <a:latin typeface="Times New Roman" panose="02020603050405020304" pitchFamily="18" charset="0"/>
              <a:cs typeface="Times New Roman" panose="02020603050405020304" pitchFamily="18" charset="0"/>
            </a:endParaRPr>
          </a:p>
          <a:p>
            <a:pPr marL="0" indent="0" hangingPunct="0">
              <a:lnSpc>
                <a:spcPct val="170000"/>
              </a:lnSpc>
              <a:buNone/>
            </a:pPr>
            <a:r>
              <a:rPr lang="ru-RU" sz="1800" b="1" dirty="0">
                <a:latin typeface="Times New Roman" panose="02020603050405020304" pitchFamily="18" charset="0"/>
                <a:cs typeface="Times New Roman" panose="02020603050405020304" pitchFamily="18" charset="0"/>
              </a:rPr>
              <a:t>6. Первое время следите за тем, все ли уроки сделаны:</a:t>
            </a:r>
          </a:p>
          <a:p>
            <a:pPr marL="0" indent="0" hangingPunct="0">
              <a:lnSpc>
                <a:spcPct val="170000"/>
              </a:lnSpc>
              <a:buNone/>
            </a:pPr>
            <a:r>
              <a:rPr lang="ru-RU" sz="1800" dirty="0">
                <a:latin typeface="Times New Roman" panose="02020603050405020304" pitchFamily="18" charset="0"/>
                <a:cs typeface="Times New Roman" panose="02020603050405020304" pitchFamily="18" charset="0"/>
              </a:rPr>
              <a:t>* Может случиться так, что ребёнок плохо усвоил учебный материал. Тогда придётся дополнительно позаниматься с ним, объяснить то, что осталось непонятным.</a:t>
            </a:r>
          </a:p>
          <a:p>
            <a:pPr hangingPunct="0"/>
            <a:endParaRPr lang="ru-RU" sz="1200" b="1" i="1" dirty="0"/>
          </a:p>
          <a:p>
            <a:pPr hangingPunct="0"/>
            <a:endParaRPr lang="ru-RU" sz="1200" b="1" i="1" dirty="0"/>
          </a:p>
          <a:p>
            <a:pPr hangingPunct="0"/>
            <a:endParaRPr lang="ru-RU" sz="1200" b="1" i="1" dirty="0"/>
          </a:p>
          <a:p>
            <a:endParaRPr lang="ru-RU" sz="1200" dirty="0">
              <a:latin typeface="Times New Roman" panose="02020603050405020304" pitchFamily="18" charset="0"/>
              <a:cs typeface="Times New Roman" panose="02020603050405020304" pitchFamily="18" charset="0"/>
            </a:endParaRPr>
          </a:p>
          <a:p>
            <a:endParaRPr lang="ru-RU" sz="12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half" idx="2"/>
          </p:nvPr>
        </p:nvSpPr>
        <p:spPr>
          <a:xfrm>
            <a:off x="8331200" y="185530"/>
            <a:ext cx="3657600" cy="6481969"/>
          </a:xfrm>
        </p:spPr>
        <p:txBody>
          <a:bodyPr>
            <a:normAutofit fontScale="77500" lnSpcReduction="20000"/>
          </a:bodyPr>
          <a:lstStyle/>
          <a:p>
            <a:pPr marL="0" indent="0" algn="ctr" hangingPunct="0">
              <a:lnSpc>
                <a:spcPct val="100000"/>
              </a:lnSpc>
              <a:buNone/>
            </a:pPr>
            <a:r>
              <a:rPr lang="ru-RU" sz="1000" b="1" dirty="0">
                <a:latin typeface="Times New Roman" panose="02020603050405020304" pitchFamily="18" charset="0"/>
                <a:cs typeface="Times New Roman" panose="02020603050405020304" pitchFamily="18" charset="0"/>
              </a:rPr>
              <a:t>Муниципальное общеобразовательное </a:t>
            </a:r>
          </a:p>
          <a:p>
            <a:pPr marL="0" indent="0" algn="ctr" hangingPunct="0">
              <a:lnSpc>
                <a:spcPct val="100000"/>
              </a:lnSpc>
              <a:buNone/>
            </a:pPr>
            <a:r>
              <a:rPr lang="ru-RU" sz="1000" b="1" dirty="0">
                <a:latin typeface="Times New Roman" panose="02020603050405020304" pitchFamily="18" charset="0"/>
                <a:cs typeface="Times New Roman" panose="02020603050405020304" pitchFamily="18" charset="0"/>
              </a:rPr>
              <a:t> бюджетное учреждение </a:t>
            </a:r>
          </a:p>
          <a:p>
            <a:pPr marL="0" indent="0" algn="ctr" hangingPunct="0">
              <a:lnSpc>
                <a:spcPct val="100000"/>
              </a:lnSpc>
              <a:buNone/>
            </a:pPr>
            <a:r>
              <a:rPr lang="ru-RU" sz="1000" b="1" dirty="0">
                <a:latin typeface="Times New Roman" panose="02020603050405020304" pitchFamily="18" charset="0"/>
                <a:cs typeface="Times New Roman" panose="02020603050405020304" pitchFamily="18" charset="0"/>
              </a:rPr>
              <a:t>лицей №23 г. Сочи им. </a:t>
            </a:r>
            <a:r>
              <a:rPr lang="ru-RU" sz="1000" b="1" dirty="0" err="1">
                <a:latin typeface="Times New Roman" panose="02020603050405020304" pitchFamily="18" charset="0"/>
                <a:cs typeface="Times New Roman" panose="02020603050405020304" pitchFamily="18" charset="0"/>
              </a:rPr>
              <a:t>Кромского</a:t>
            </a:r>
            <a:r>
              <a:rPr lang="ru-RU" sz="1000" b="1" dirty="0">
                <a:latin typeface="Times New Roman" panose="02020603050405020304" pitchFamily="18" charset="0"/>
                <a:cs typeface="Times New Roman" panose="02020603050405020304" pitchFamily="18" charset="0"/>
              </a:rPr>
              <a:t> И.И.</a:t>
            </a:r>
            <a:endParaRPr lang="ru-RU" sz="1000" dirty="0">
              <a:latin typeface="Times New Roman" panose="02020603050405020304" pitchFamily="18" charset="0"/>
              <a:cs typeface="Times New Roman" panose="02020603050405020304" pitchFamily="18" charset="0"/>
            </a:endParaRPr>
          </a:p>
          <a:p>
            <a:pPr marL="0" lvl="0" indent="185738" algn="just" hangingPunct="0">
              <a:lnSpc>
                <a:spcPct val="150000"/>
              </a:lnSpc>
              <a:buFont typeface="+mj-lt"/>
              <a:buAutoNum type="arabicPeriod"/>
            </a:pPr>
            <a:endParaRPr lang="ru-RU" sz="1200" dirty="0">
              <a:latin typeface="Times New Roman" panose="02020603050405020304" pitchFamily="18" charset="0"/>
              <a:cs typeface="Times New Roman" panose="02020603050405020304" pitchFamily="18" charset="0"/>
            </a:endParaRPr>
          </a:p>
          <a:p>
            <a:pPr marL="0" indent="0" algn="ctr" hangingPunct="0">
              <a:buNone/>
            </a:pPr>
            <a:endParaRPr lang="ru-RU" sz="1600" b="1" dirty="0">
              <a:latin typeface="Times New Roman" panose="02020603050405020304" pitchFamily="18" charset="0"/>
              <a:cs typeface="Times New Roman" panose="02020603050405020304" pitchFamily="18" charset="0"/>
            </a:endParaRPr>
          </a:p>
          <a:p>
            <a:pPr marL="0" indent="0" algn="ctr" hangingPunct="0">
              <a:buNone/>
            </a:pPr>
            <a:endParaRPr lang="ru-RU" sz="1600" b="1" dirty="0">
              <a:latin typeface="Times New Roman" panose="02020603050405020304" pitchFamily="18" charset="0"/>
              <a:cs typeface="Times New Roman" panose="02020603050405020304" pitchFamily="18" charset="0"/>
            </a:endParaRPr>
          </a:p>
          <a:p>
            <a:pPr marL="0" indent="0" algn="ctr" hangingPunct="0">
              <a:buNone/>
            </a:pPr>
            <a:endParaRPr lang="ru-RU" sz="1600" b="1" dirty="0">
              <a:latin typeface="Times New Roman" panose="02020603050405020304" pitchFamily="18" charset="0"/>
              <a:cs typeface="Times New Roman" panose="02020603050405020304" pitchFamily="18" charset="0"/>
            </a:endParaRPr>
          </a:p>
          <a:p>
            <a:pPr marL="0" indent="0" algn="ctr" hangingPunct="0">
              <a:buNone/>
            </a:pPr>
            <a:r>
              <a:rPr lang="ru-RU" sz="1800" b="1" dirty="0">
                <a:latin typeface="Times New Roman" panose="02020603050405020304" pitchFamily="18" charset="0"/>
                <a:cs typeface="Times New Roman" panose="02020603050405020304" pitchFamily="18" charset="0"/>
              </a:rPr>
              <a:t>Памятка для родителей </a:t>
            </a:r>
            <a:endParaRPr lang="ru-RU" sz="1800" dirty="0">
              <a:latin typeface="Times New Roman" panose="02020603050405020304" pitchFamily="18" charset="0"/>
              <a:cs typeface="Times New Roman" panose="02020603050405020304" pitchFamily="18" charset="0"/>
            </a:endParaRPr>
          </a:p>
          <a:p>
            <a:pPr marL="0" indent="0" algn="ctr">
              <a:lnSpc>
                <a:spcPct val="120000"/>
              </a:lnSpc>
              <a:buNone/>
            </a:pPr>
            <a:r>
              <a:rPr lang="ru-RU" sz="2300" b="1" dirty="0">
                <a:latin typeface="Times New Roman" panose="02020603050405020304" pitchFamily="18" charset="0"/>
                <a:cs typeface="Times New Roman" panose="02020603050405020304" pitchFamily="18" charset="0"/>
              </a:rPr>
              <a:t>«Как помочь </a:t>
            </a:r>
          </a:p>
          <a:p>
            <a:pPr marL="0" indent="0" algn="ctr">
              <a:lnSpc>
                <a:spcPct val="120000"/>
              </a:lnSpc>
              <a:buNone/>
            </a:pPr>
            <a:r>
              <a:rPr lang="ru-RU" sz="2300" b="1" dirty="0">
                <a:latin typeface="Times New Roman" panose="02020603050405020304" pitchFamily="18" charset="0"/>
                <a:cs typeface="Times New Roman" panose="02020603050405020304" pitchFamily="18" charset="0"/>
              </a:rPr>
              <a:t>ребёнку в подготовке </a:t>
            </a:r>
          </a:p>
          <a:p>
            <a:pPr marL="0" indent="0" algn="ctr">
              <a:lnSpc>
                <a:spcPct val="120000"/>
              </a:lnSpc>
              <a:buNone/>
            </a:pPr>
            <a:r>
              <a:rPr lang="ru-RU" sz="2300" b="1" dirty="0">
                <a:latin typeface="Times New Roman" panose="02020603050405020304" pitchFamily="18" charset="0"/>
                <a:cs typeface="Times New Roman" panose="02020603050405020304" pitchFamily="18" charset="0"/>
              </a:rPr>
              <a:t>домашнего задания?»</a:t>
            </a: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2000" b="1" dirty="0">
              <a:latin typeface="Monotype Corsiva" panose="03010101010201010101" pitchFamily="66" charset="0"/>
              <a:cs typeface="Times New Roman" panose="02020603050405020304" pitchFamily="18" charset="0"/>
            </a:endParaRPr>
          </a:p>
          <a:p>
            <a:pPr marL="0" indent="0" algn="ctr">
              <a:buNone/>
            </a:pPr>
            <a:endParaRPr lang="ru-RU" sz="1200" b="1" dirty="0">
              <a:latin typeface="Times New Roman" panose="02020603050405020304" pitchFamily="18" charset="0"/>
              <a:cs typeface="Times New Roman" panose="02020603050405020304" pitchFamily="18" charset="0"/>
            </a:endParaRPr>
          </a:p>
          <a:p>
            <a:pPr marL="0" indent="0" algn="ctr">
              <a:buNone/>
            </a:pPr>
            <a:r>
              <a:rPr lang="ru-RU" sz="1200" b="1">
                <a:latin typeface="Times New Roman" panose="02020603050405020304" pitchFamily="18" charset="0"/>
                <a:cs typeface="Times New Roman" panose="02020603050405020304" pitchFamily="18" charset="0"/>
              </a:rPr>
              <a:t>2023 </a:t>
            </a:r>
            <a:r>
              <a:rPr lang="ru-RU" sz="1200" b="1" dirty="0">
                <a:latin typeface="Times New Roman" panose="02020603050405020304" pitchFamily="18" charset="0"/>
                <a:cs typeface="Times New Roman" panose="02020603050405020304" pitchFamily="18" charset="0"/>
              </a:rPr>
              <a:t>г.</a:t>
            </a:r>
            <a:endParaRPr lang="ru-RU" sz="1200" dirty="0">
              <a:latin typeface="Times New Roman" panose="02020603050405020304" pitchFamily="18" charset="0"/>
              <a:cs typeface="Times New Roman" panose="02020603050405020304" pitchFamily="18" charset="0"/>
            </a:endParaRPr>
          </a:p>
          <a:p>
            <a:pPr marL="0" indent="0">
              <a:buNone/>
            </a:pPr>
            <a:endParaRPr lang="ru-RU" dirty="0"/>
          </a:p>
        </p:txBody>
      </p:sp>
      <p:pic>
        <p:nvPicPr>
          <p:cNvPr id="11" name="Picture 8" descr="https://paidagogos.com/wp-content/uploads/2016/05/muzhchina-sledit-za-pishushchim-malchikom.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652" y="5153468"/>
            <a:ext cx="2499005" cy="141961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ttps://avatars.mds.yandex.net/get-zen_doc/98986/pub_5b8f795fe3cd4f00aad67f8a_5b8f79e5462dca00ab35270d/scale_1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4040" y="185530"/>
            <a:ext cx="1977336" cy="131822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s://psy-files.ru/wp-content/uploads/1/0/5/1050a5f8b2777e405e295eb212f1539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04526" y="3829637"/>
            <a:ext cx="3110948" cy="190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9456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504</Words>
  <Application>Microsoft Office PowerPoint</Application>
  <PresentationFormat>Широкоэкранный</PresentationFormat>
  <Paragraphs>44</Paragraphs>
  <Slides>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Calibri</vt:lpstr>
      <vt:lpstr>Calibri Light</vt:lpstr>
      <vt:lpstr>Monotype Corsiva</vt:lpstr>
      <vt:lpstr>Times New Roman</vt:lpstr>
      <vt:lpstr>Тема Office</vt:lpstr>
      <vt:lpstr>      *если ребёнок посещает кружок или спит после занятий в школе, за уроки можно садиться позже, но в любом случае нельзя откладывать их приготовление на вечер.  3.  Не разрешайте ребёнку слишком долго сидеть за рабочим столом. Своевременно устраивайте небольшие перерывы:  * Родители часто требуют, чтобы ребёнок не вставал из-за стола, пока не закончит выполнение домашнего задания. Это не верно! Для 7-летнего ребёнка время беспрерывной работы не должно превышать 15-20 минут. К концу начальной школы оно может доходить до 30-40 минут; </vt:lpstr>
      <vt:lpstr>      7. Присутствуйте при подготовке ребёнком домашних заданий, подбадривайте его, объясняйте, если он что-то не понял или забыл, но не подменяйте его деятельность своей: * На первых порах при выполнении домаш-него задания дети могут делать много ошибок, помарок от неумения распределять внимание, чрезмерного напряжения, быстрого утомления.  8. Требуйте, чтобы домашнее задание было выполнено чисто, аккуратно, красиво. Но все эти требования должны оставаться в пределах возможностей ребёнка.   Ваш школьный психолог Гордиенко Виктория Александровна Запись на индивидуальную консультацию  по телефону 8-988-507-1390 (WhatsApp)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9</cp:lastModifiedBy>
  <cp:revision>30</cp:revision>
  <dcterms:created xsi:type="dcterms:W3CDTF">2021-01-26T06:25:54Z</dcterms:created>
  <dcterms:modified xsi:type="dcterms:W3CDTF">2023-10-31T06:14:29Z</dcterms:modified>
</cp:coreProperties>
</file>