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60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30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08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5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7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54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61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64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63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20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75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9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2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67201" y="185530"/>
            <a:ext cx="3750366" cy="6481969"/>
          </a:xfrm>
        </p:spPr>
        <p:txBody>
          <a:bodyPr>
            <a:normAutofit/>
          </a:bodyPr>
          <a:lstStyle/>
          <a:p>
            <a:pPr indent="357188" hangingPunct="0">
              <a:lnSpc>
                <a:spcPct val="150000"/>
              </a:lnSpc>
            </a:pPr>
            <a:b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Объём копилки лучше выбрать такой, чтобы её заполнение, с одной стороны, не растягивалось на бесконечные месяцы, а с другой – не становилось делом пяти дней.</a:t>
            </a:r>
            <a:b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Ваша задача – сделать игру привлекательной и простой. Как?</a:t>
            </a:r>
            <a:br>
              <a:rPr 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только «копилка» оказывается заполнен-ной, удивите сына или дочку приятным сюрпризом и…верните фасоль или ракушки на их обычное место на кухне. Пусть всё начнётся сначала. </a:t>
            </a:r>
            <a:endParaRPr lang="ru-RU" sz="1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4000" y="185530"/>
            <a:ext cx="3746500" cy="6481969"/>
          </a:xfrm>
        </p:spPr>
        <p:txBody>
          <a:bodyPr>
            <a:normAutofit/>
          </a:bodyPr>
          <a:lstStyle/>
          <a:p>
            <a:pPr marL="0" indent="357188" algn="ctr" hangingPunct="0">
              <a:lnSpc>
                <a:spcPct val="150000"/>
              </a:lnSpc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Копилка школьных успехов</a:t>
            </a:r>
          </a:p>
          <a:p>
            <a:pPr marL="0" indent="357188" hangingPunct="0">
              <a:lnSpc>
                <a:spcPct val="15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Поставьте в специальной месте прозрачную банку или коробочку (и место и ёмкость выбираете вместе с ребёнком). </a:t>
            </a:r>
          </a:p>
          <a:p>
            <a:pPr marL="0" indent="357188" hangingPunct="0">
              <a:lnSpc>
                <a:spcPct val="15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Отныне это – копилка школьных успехов, в которую, к примеру, будут складываться «четвёрки» и «пятёрки». Не сами по себе, конечно, а в виде чего-то материального, например, зёрен крупной фасоли или крупных макарон-ракушек (выбор за ребёнком и вами). </a:t>
            </a:r>
          </a:p>
          <a:p>
            <a:pPr marL="0" indent="357188" algn="ctr" hangingPunct="0">
              <a:lnSpc>
                <a:spcPct val="100000"/>
              </a:lnSpc>
              <a:buNone/>
            </a:pPr>
            <a:r>
              <a:rPr 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Деньги не складываем, важно, чтобы содержимой «копилки» оставалось условным.</a:t>
            </a:r>
          </a:p>
          <a:p>
            <a:pPr hangingPunct="0"/>
            <a:endParaRPr lang="ru-RU" sz="1200" b="1" i="1" dirty="0"/>
          </a:p>
          <a:p>
            <a:pPr hangingPunct="0"/>
            <a:endParaRPr lang="ru-RU" sz="1200" b="1" i="1" dirty="0"/>
          </a:p>
          <a:p>
            <a:pPr hangingPunct="0"/>
            <a:endParaRPr lang="ru-RU" sz="1200" b="1" i="1" dirty="0"/>
          </a:p>
          <a:p>
            <a:pPr hangingPunct="0"/>
            <a:endParaRPr lang="ru-RU" sz="1200" b="1" i="1" dirty="0"/>
          </a:p>
          <a:p>
            <a:pPr hangingPunct="0"/>
            <a:endParaRPr lang="ru-RU" sz="1200" b="1" i="1" dirty="0"/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331200" y="185530"/>
            <a:ext cx="3657600" cy="6481969"/>
          </a:xfrm>
        </p:spPr>
        <p:txBody>
          <a:bodyPr>
            <a:normAutofit/>
          </a:bodyPr>
          <a:lstStyle/>
          <a:p>
            <a:pPr marL="0" indent="263525">
              <a:lnSpc>
                <a:spcPct val="150000"/>
              </a:lnSpc>
              <a:buNone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3525">
              <a:lnSpc>
                <a:spcPct val="15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Лучше, если наградой за полную копилку станет не выполнение заранее данного ребёнку обещания (куплю, подарю и т.д.), а что-то пусть вовсе не дорогое, но удивительное и неожиданное.</a:t>
            </a:r>
          </a:p>
          <a:p>
            <a:pPr marL="0" indent="263525">
              <a:lnSpc>
                <a:spcPct val="15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 в коем случае не забирайте ничего из копилки в качестве наказания за двойки или замечания. Во-первых, это может сделать процесс заполнения практически бесконечным, а значит, бессмысленным, а во-вторых, это попросту несправедливо.</a:t>
            </a:r>
            <a:endParaRPr lang="ru-RU" sz="1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3525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12" descr="http://heliograph.ru/images/492697_kartinki-ucheba-det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618" y="185530"/>
            <a:ext cx="3133532" cy="208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Объект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34" y="5162290"/>
            <a:ext cx="2246410" cy="1505209"/>
          </a:xfrm>
          <a:prstGeom prst="rect">
            <a:avLst/>
          </a:prstGeom>
        </p:spPr>
      </p:pic>
      <p:pic>
        <p:nvPicPr>
          <p:cNvPr id="2050" name="Picture 2" descr="https://thumbs.dreamstime.com/b/%D1%80%D0%B0%D0%B7%D0%BB%D0%B8%D1%87%D0%BD%D1%8B%D0%B5-%D1%82%D0%B8%D0%BF%D1%8B-haricots-%D1%81%D1%83%D1%85%D0%B8%D1%85-%D0%B2-%D1%81%D1%82%D0%B5%D0%BA%D0%BB%D1%8F%D0%BD%D0%BD%D1%8B%D1%85-%D0%BE%D0%BF%D0%B0%D1%80%D0%BD%D0%B8%D0%BA%D0%B0%D1%85-%D0%BB%D0%B5%D0%B6%D0%B0-%D0%BD%D0%B0-%D0%B4%D0%B5%D1%80%D0%B5%D0%B2%D1%8F%D0%BD%D0%BD%D0%BE%D0%B9-14940603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421" y="5139683"/>
            <a:ext cx="2293157" cy="152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23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67201" y="185530"/>
            <a:ext cx="3750366" cy="6481969"/>
          </a:xfrm>
        </p:spPr>
        <p:txBody>
          <a:bodyPr>
            <a:normAutofit/>
          </a:bodyPr>
          <a:lstStyle/>
          <a:p>
            <a:pPr algn="ctr" hangingPunct="0">
              <a:lnSpc>
                <a:spcPct val="100000"/>
              </a:lnSpc>
            </a:pP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Успешная учёба ребёнка в школе зависит от эффективного сотрудничества школы и семьи.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показывает, что никакая, даже самая хорошая, школа не может полностью заменить ребёнку семью и семейное воспитание.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даёт ребёнку научные знания и воспитывает у него сознательное отношение к действительности.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же обеспечивает практический жизненный опыт, воспитывает умение взаимодействия между людьми (умение сопереживать и понимать чувства другого).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Помните!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Ребёнок, лишённый родительской нежности, вырастает замкнутым и неконтактным.</a:t>
            </a:r>
            <a:b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 школьный психолог</a:t>
            </a:r>
            <a:b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Гордиенко Виктория Александровна</a:t>
            </a:r>
            <a:b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на индивидуальную консультацию 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телефону 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8-988-507-1390 (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WhatsApp)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4000" y="185530"/>
            <a:ext cx="3746500" cy="6481969"/>
          </a:xfrm>
        </p:spPr>
        <p:txBody>
          <a:bodyPr>
            <a:normAutofit fontScale="85000" lnSpcReduction="20000"/>
          </a:bodyPr>
          <a:lstStyle/>
          <a:p>
            <a:pPr marL="0" indent="0" hangingPunct="0">
              <a:lnSpc>
                <a:spcPct val="120000"/>
              </a:lnSpc>
              <a:buNone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hangingPunct="0">
              <a:lnSpc>
                <a:spcPct val="120000"/>
              </a:lnSpc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– самая большая ценность в нашей жизни.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Старайтесь понять и узнать его, относитесь к нему с уважением и придерживайтесь постоянной линии поведения:</a:t>
            </a:r>
          </a:p>
          <a:p>
            <a:pPr marL="0" indent="0" hangingPunct="0">
              <a:lnSpc>
                <a:spcPct val="12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Если ваш ребёнок хочет вам что-то рассказать или поделиться своими переживаниями, оставьте свои дела и выслушайте его;</a:t>
            </a:r>
          </a:p>
          <a:p>
            <a:pPr marL="0" indent="0" hangingPunct="0">
              <a:lnSpc>
                <a:spcPct val="12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Советуйтесь с ним, учитывайте его мнение в принятии каких-либо решений;</a:t>
            </a:r>
          </a:p>
          <a:p>
            <a:pPr marL="0" indent="0" hangingPunct="0">
              <a:lnSpc>
                <a:spcPct val="12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Если вы неправы – признайте это, извинитесь;</a:t>
            </a:r>
          </a:p>
          <a:p>
            <a:pPr marL="0" indent="0" hangingPunct="0">
              <a:lnSpc>
                <a:spcPct val="12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Чаще вспоминайте своё детство, свои детские трудности, проблемы – что бы вам тогда помогло их преодолеть;</a:t>
            </a:r>
          </a:p>
          <a:p>
            <a:pPr marL="0" indent="0" hangingPunct="0">
              <a:lnSpc>
                <a:spcPct val="12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Воздерживайтесь от употребления слов и выражений, которые могут ранить или обидеть ребёнка;</a:t>
            </a:r>
          </a:p>
          <a:p>
            <a:pPr marL="0" indent="0" hangingPunct="0">
              <a:lnSpc>
                <a:spcPct val="12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Сохраняйте твёрдость своей позиции против детских просьб и слёз, если уверены, что это каприз или мимолётная прихоть;</a:t>
            </a:r>
          </a:p>
          <a:p>
            <a:pPr marL="0" indent="0" hangingPunct="0">
              <a:lnSpc>
                <a:spcPct val="12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Не стесняйтесь рассказывать поучительные случаи из своего детства;</a:t>
            </a:r>
          </a:p>
          <a:p>
            <a:pPr marL="0" indent="0" hangingPunct="0">
              <a:lnSpc>
                <a:spcPct val="120000"/>
              </a:lnSpc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Сохраняйте самообладание, даже если поступок ребёнка вывел вас из себя.</a:t>
            </a:r>
          </a:p>
          <a:p>
            <a:pPr hangingPunct="0">
              <a:lnSpc>
                <a:spcPct val="120000"/>
              </a:lnSpc>
            </a:pPr>
            <a:endParaRPr lang="ru-RU" sz="15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endParaRPr lang="ru-RU" sz="1200" b="1" i="1" dirty="0"/>
          </a:p>
          <a:p>
            <a:pPr hangingPunct="0"/>
            <a:endParaRPr lang="ru-RU" sz="1200" b="1" i="1" dirty="0"/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331200" y="185530"/>
            <a:ext cx="3657600" cy="6481969"/>
          </a:xfrm>
        </p:spPr>
        <p:txBody>
          <a:bodyPr>
            <a:normAutofit fontScale="85000" lnSpcReduction="20000"/>
          </a:bodyPr>
          <a:lstStyle/>
          <a:p>
            <a:pPr marL="0" indent="0" algn="ctr" hangingPunct="0">
              <a:lnSpc>
                <a:spcPct val="100000"/>
              </a:lnSpc>
              <a:buNone/>
            </a:pP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</a:t>
            </a:r>
          </a:p>
          <a:p>
            <a:pPr marL="0" indent="0" algn="ctr" hangingPunct="0">
              <a:lnSpc>
                <a:spcPct val="100000"/>
              </a:lnSpc>
              <a:buNone/>
            </a:pP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бюджетное учреждение </a:t>
            </a:r>
          </a:p>
          <a:p>
            <a:pPr marL="0" indent="0" algn="ctr" hangingPunct="0">
              <a:lnSpc>
                <a:spcPct val="100000"/>
              </a:lnSpc>
              <a:buNone/>
            </a:pP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лицей №23 г. Сочи им.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Кромского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И.И.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85738" algn="just" hangingPunct="0">
              <a:lnSpc>
                <a:spcPct val="150000"/>
              </a:lnSpc>
              <a:buFont typeface="+mj-lt"/>
              <a:buAutoNum type="arabicPeriod"/>
            </a:pP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hangingPunct="0"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hangingPunct="0"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hangingPunct="0">
              <a:buNone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родителей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помочь ребёнку стать успешным?»</a:t>
            </a:r>
          </a:p>
          <a:p>
            <a:pPr marL="0" indent="0" algn="ctr">
              <a:buNone/>
            </a:pPr>
            <a:endParaRPr lang="ru-RU" sz="20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300" b="1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3" name="Picture 4" descr="https://www.imrey.org/wp-content/uploads/2017/01/Depositphotos_36983545_m-20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1387" y="3247810"/>
            <a:ext cx="3197225" cy="203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426" y="0"/>
            <a:ext cx="2229916" cy="148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9456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540</Words>
  <Application>Microsoft Office PowerPoint</Application>
  <PresentationFormat>Широкоэкранный</PresentationFormat>
  <Paragraphs>47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Monotype Corsiva</vt:lpstr>
      <vt:lpstr>Times New Roman</vt:lpstr>
      <vt:lpstr>Тема Office</vt:lpstr>
      <vt:lpstr>               Объём копилки лучше выбрать такой, чтобы её заполнение, с одной стороны, не растягивалось на бесконечные месяцы, а с другой – не становилось делом пяти дней.       Ваша задача – сделать игру привлекательной и простой. Как? Как только «копилка» оказывается заполнен-ной, удивите сына или дочку приятным сюрпризом и…верните фасоль или ракушки на их обычное место на кухне. Пусть всё начнётся сначала. </vt:lpstr>
      <vt:lpstr>      Успешная учёба ребёнка в школе зависит от эффективного сотрудничества школы и семьи. Опыт показывает, что никакая, даже самая хорошая, школа не может полностью заменить ребёнку семью и семейное воспитание. Школа даёт ребёнку научные знания и воспитывает у него сознательное отношение к действительности. Семья же обеспечивает практический жизненный опыт, воспитывает умение взаимодействия между людьми (умение сопереживать и понимать чувства другого).  Помните! Ребёнок, лишённый родительской нежности, вырастает замкнутым и неконтактным.    Ваш школьный психолог Гордиенко Виктория Александровна Запись на индивидуальную консультацию  по телефону  8-988-507-1390 (WhatsApp)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9</cp:lastModifiedBy>
  <cp:revision>38</cp:revision>
  <dcterms:created xsi:type="dcterms:W3CDTF">2021-01-26T06:25:54Z</dcterms:created>
  <dcterms:modified xsi:type="dcterms:W3CDTF">2023-10-31T06:15:00Z</dcterms:modified>
</cp:coreProperties>
</file>