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35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3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91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87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7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49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2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3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91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6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81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B1BC-E02F-4B7B-AC9C-9737B221F8CF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F37BA-AF03-4279-A822-2D8CA828D8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39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192589" y="183666"/>
            <a:ext cx="3718960" cy="645567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  и минусы школьного дня</a:t>
            </a:r>
          </a:p>
          <a:p>
            <a:pPr indent="357188">
              <a:lnSpc>
                <a:spcPct val="100000"/>
              </a:lnSpc>
            </a:pP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несложная диагностика-игра позволит вам достаточно объективно оценивать ежедневное настроение ребёнка, связанное со школой.</a:t>
            </a:r>
          </a:p>
          <a:p>
            <a:pPr indent="357188">
              <a:lnSpc>
                <a:spcPct val="100000"/>
              </a:lnSpc>
            </a:pP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листке бумаги или с помощью двух видов предметов (например, пуговицы и бусинки; зерна красной и белой фасоли и т.д.) нужно «нарисовать» прошедший школьный день.</a:t>
            </a:r>
          </a:p>
          <a:p>
            <a:pPr indent="357188">
              <a:lnSpc>
                <a:spcPct val="100000"/>
              </a:lnSpc>
            </a:pP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в нём оказалось больше – радостного или неприятного, хорошего или плохого? Главное – увидеть общее настроение, а не допытываться по поводу каждого «плюса» и «минуса», хотя вполне вероятно, что о некоторых из них ребёнок захочет рассказать вам сам.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43441" y="427290"/>
            <a:ext cx="3737113" cy="621204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получить представления о школьной жизни (о радостях, переживаниях, успехах и трудностях) вашего ребёнка: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ответственно относитесь к рассказам вашего ребёнка, информации, полученной от него, отношении к человеку или событиям – если ребёнок заподозрит, что вы злоупотребляете его откровенностью, то он перестанет вам доверять;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проявляйте изобретательность, больше импровизируйте в разговорах с ребёнком на школьные темы, чтобы они были интересными, а не возникали по принуждению;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поверьте, ваш ребёнок наблюдает за вашей жизнью, работой, делами и взаимоотношениями. Доступно, в меру откровенно рассказывайте ему о своих заботах и радостях, тогда и вы сможете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расчитывать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его открытость и откровенность. Если такой обмен, диалог станет привычным для вас, тогда, даже вступив в подростковый возраст, ваш ребёнок не замкнётся в своих переживаниях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8150087" y="183667"/>
            <a:ext cx="3854656" cy="6455670"/>
          </a:xfrm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вопросов в конце недели</a:t>
            </a:r>
          </a:p>
          <a:p>
            <a:pPr marL="0" indent="357188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Вечером последнего учебного дня недели поговорите с ребёнком, обсудив несколько простых вопросов:</a:t>
            </a:r>
          </a:p>
          <a:p>
            <a:pPr marL="0" indent="92075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Доволен ли ребёнок тем, как прошла школьная неделя, и почему?</a:t>
            </a:r>
          </a:p>
          <a:p>
            <a:pPr marL="0" indent="92075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Что за пять учебных дней стало для него главным, показалось интересным, что расстроило, что обрадовало?</a:t>
            </a:r>
          </a:p>
          <a:p>
            <a:pPr marL="0" indent="92075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Какие «роли» ему пришлось выполнять за неделю (ученик, дежурный, зритель, участник дела, события, победитель,. Наказанный, помощник и т.д.)? Выполнение каких ролей ему понравилось, а каких – нет?</a:t>
            </a:r>
          </a:p>
          <a:p>
            <a:pPr marL="0" indent="92075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Какой из дней запомнился более всего? Почему?</a:t>
            </a:r>
          </a:p>
          <a:p>
            <a:pPr marL="0" indent="92075" hangingPunc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С чем связана для него грядущая неделя? Будет ли она в его представлении трудной, радостной, скучной, успешной?</a:t>
            </a:r>
          </a:p>
          <a:p>
            <a:pPr marL="0" indent="92075" hangingPunc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92075" hangingPunc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756968" y="10158276"/>
            <a:ext cx="291251" cy="1021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ru-RU" sz="700"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200">
              <a:latin typeface="Comic Sans MS" panose="030F0702030302020204" pitchFamily="66" charset="0"/>
            </a:endParaRPr>
          </a:p>
          <a:p>
            <a:pPr marL="0" indent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sz="1200">
              <a:latin typeface="Comic Sans MS" panose="030F0702030302020204" pitchFamily="66" charset="0"/>
            </a:endParaRPr>
          </a:p>
          <a:p>
            <a:pPr marL="0" indent="0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  <p:pic>
        <p:nvPicPr>
          <p:cNvPr id="9" name="Picture 2" descr="https://kto-chto-gde.ru/wp-content/uploads/2017/02/den-zagadyvaniya-zagadok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43" y="427290"/>
            <a:ext cx="2657379" cy="177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s://ds05.infourok.ru/uploads/ex/0a47/0006866e-bc78954a/1/hello_html_46313c7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252" y="4748453"/>
            <a:ext cx="2836326" cy="189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0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192589" y="183666"/>
            <a:ext cx="3718960" cy="6455671"/>
          </a:xfrm>
        </p:spPr>
        <p:txBody>
          <a:bodyPr>
            <a:noAutofit/>
          </a:bodyPr>
          <a:lstStyle/>
          <a:p>
            <a:pPr indent="357188">
              <a:lnSpc>
                <a:spcPct val="150000"/>
              </a:lnSpc>
            </a:pPr>
            <a:endParaRPr lang="ru-RU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>
              <a:lnSpc>
                <a:spcPct val="150000"/>
              </a:lnSpc>
            </a:pPr>
            <a:endParaRPr lang="ru-RU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>
              <a:lnSpc>
                <a:spcPct val="100000"/>
              </a:lnSpc>
            </a:pP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Успешная учёба ребёнка в школе зависит от эффективного сотрудничества школы и семьи. Опыт показывает, что даже самая хорошая школа не сможет полностью заменить ребёнку семью, семейное воспитание.</a:t>
            </a:r>
          </a:p>
          <a:p>
            <a:pPr indent="357188">
              <a:lnSpc>
                <a:spcPct val="100000"/>
              </a:lnSpc>
            </a:pP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требований семьи и школы – важнейший принцип воспитания.</a:t>
            </a:r>
          </a:p>
          <a:p>
            <a:pPr indent="357188">
              <a:lnSpc>
                <a:spcPct val="100000"/>
              </a:lnSpc>
            </a:pP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даёт ребёнку знания и воспитывает у него сознательное отношение к окружающей его действительности.</a:t>
            </a:r>
          </a:p>
          <a:p>
            <a:pPr indent="357188">
              <a:lnSpc>
                <a:spcPct val="100000"/>
              </a:lnSpc>
            </a:pP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обеспечивает практический жизненный опыт, воспитывает умение сопереживать другому человеку, чувствовать его состояние.</a:t>
            </a:r>
          </a:p>
          <a:p>
            <a:pPr indent="357188">
              <a:lnSpc>
                <a:spcPct val="100000"/>
              </a:lnSpc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Ребёнок, лишённый родительской нежности, вырастает замкнутым и неконтактным.</a:t>
            </a:r>
          </a:p>
          <a:p>
            <a:pPr algn="ctr">
              <a:lnSpc>
                <a:spcPct val="10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 школьный психолог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Гордиенко Виктория Александровна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на индивидуальную консультацию </a:t>
            </a:r>
            <a:b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 </a:t>
            </a:r>
            <a:b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8-988-507-1390 (</a:t>
            </a:r>
            <a:r>
              <a:rPr lang="en-US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WhatsApp)</a:t>
            </a:r>
            <a:endParaRPr lang="ru-RU" sz="1400" b="0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43441" y="183667"/>
            <a:ext cx="3737113" cy="645567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я закончу четверть (год)?</a:t>
            </a:r>
          </a:p>
          <a:p>
            <a:pPr marL="0" indent="357188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2-3 недели до конца четверти (учебного года) предложите ребёнку составить собственный прогноз итоговых оценок. Можно нарисовать с ним будущий табель и попросите выставить ожидаемые отметки. Объясните, что лучше стараться оценивать будущие достижения реально-оптимистично, а не мечтательно-предположительно</a:t>
            </a:r>
          </a:p>
          <a:p>
            <a:pPr marL="0" indent="357188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дети с начальной школы склонны занижать собственные (даже хорошие) достижения, кто-то, наоборот, оценивает свои будущие результаты необоснованно высоко.</a:t>
            </a:r>
          </a:p>
          <a:p>
            <a:pPr marL="0" indent="357188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вы получите настоящий табель и положите его рядом с «прогнозом», у вас будет тема для разговора с ребёнком. При этом смыслом разговора должно стать не только обсуждение результатов учёбы, но и степень точности составленного заранее прогноза.</a:t>
            </a:r>
          </a:p>
          <a:p>
            <a:pPr marL="0" indent="0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8150087" y="183667"/>
            <a:ext cx="3854656" cy="6455670"/>
          </a:xfrm>
        </p:spPr>
        <p:txBody>
          <a:bodyPr>
            <a:normAutofit lnSpcReduction="10000"/>
          </a:bodyPr>
          <a:lstStyle/>
          <a:p>
            <a:endParaRPr lang="ru-RU" sz="1400" dirty="0">
              <a:latin typeface="Comic Sans MS" panose="030F0702030302020204" pitchFamily="66" charset="0"/>
            </a:endParaRPr>
          </a:p>
          <a:p>
            <a:pPr marL="0" indent="0" algn="ctr" hangingPunct="0">
              <a:lnSpc>
                <a:spcPct val="110000"/>
              </a:lnSpc>
              <a:buNone/>
            </a:pP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</a:t>
            </a:r>
          </a:p>
          <a:p>
            <a:pPr marL="0" indent="0" algn="ctr" hangingPunct="0">
              <a:lnSpc>
                <a:spcPct val="110000"/>
              </a:lnSpc>
              <a:buNone/>
            </a:pP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бюджетное учреждение </a:t>
            </a:r>
          </a:p>
          <a:p>
            <a:pPr marL="0" indent="0" algn="ctr" hangingPunct="0">
              <a:lnSpc>
                <a:spcPct val="110000"/>
              </a:lnSpc>
              <a:buNone/>
            </a:pP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№23 г. Сочи им. </a:t>
            </a:r>
            <a:r>
              <a:rPr lang="ru-RU" sz="10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Кромского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И.И.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hangingPunc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16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«Как говорить с ребёнком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16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о школе»</a:t>
            </a: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</a:p>
        </p:txBody>
      </p:sp>
      <p:pic>
        <p:nvPicPr>
          <p:cNvPr id="9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397" y="3674972"/>
            <a:ext cx="2710035" cy="173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492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631</Words>
  <Application>Microsoft Office PowerPoint</Application>
  <PresentationFormat>Широкоэкранный</PresentationFormat>
  <Paragraphs>55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9</cp:lastModifiedBy>
  <cp:revision>24</cp:revision>
  <dcterms:created xsi:type="dcterms:W3CDTF">2021-01-26T11:21:54Z</dcterms:created>
  <dcterms:modified xsi:type="dcterms:W3CDTF">2023-10-31T06:18:15Z</dcterms:modified>
</cp:coreProperties>
</file>