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AC3-38F8-481D-8869-663BCB12861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FAC3-6427-4D5D-8BC8-B2B949485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60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AC3-38F8-481D-8869-663BCB12861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FAC3-6427-4D5D-8BC8-B2B949485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300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AC3-38F8-481D-8869-663BCB12861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FAC3-6427-4D5D-8BC8-B2B949485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08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AC3-38F8-481D-8869-663BCB12861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FAC3-6427-4D5D-8BC8-B2B949485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5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AC3-38F8-481D-8869-663BCB12861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FAC3-6427-4D5D-8BC8-B2B949485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7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AC3-38F8-481D-8869-663BCB12861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FAC3-6427-4D5D-8BC8-B2B949485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54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AC3-38F8-481D-8869-663BCB12861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FAC3-6427-4D5D-8BC8-B2B949485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61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AC3-38F8-481D-8869-663BCB12861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FAC3-6427-4D5D-8BC8-B2B949485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64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AC3-38F8-481D-8869-663BCB12861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FAC3-6427-4D5D-8BC8-B2B949485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63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AC3-38F8-481D-8869-663BCB12861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FAC3-6427-4D5D-8BC8-B2B949485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20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1AC3-38F8-481D-8869-663BCB12861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FAC3-6427-4D5D-8BC8-B2B949485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75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E1AC3-38F8-481D-8869-663BCB12861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EFAC3-6427-4D5D-8BC8-B2B949485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22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67201" y="185530"/>
            <a:ext cx="3750366" cy="6481969"/>
          </a:xfrm>
        </p:spPr>
        <p:txBody>
          <a:bodyPr>
            <a:normAutofit fontScale="90000"/>
          </a:bodyPr>
          <a:lstStyle/>
          <a:p>
            <a:pPr lvl="0" indent="357188" hangingPunct="0">
              <a:lnSpc>
                <a:spcPct val="150000"/>
              </a:lnSpc>
            </a:pPr>
            <a:b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адаптации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первоклассник положительно относится к школе. Предъявляемые требования воспринимает адекватно, понимает их;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учебный материал усваивает легко, глубоко и полно, успешно решает усложнённые задачи;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прилежен, внимательно слушает указания и объяснения учителя. Выполняет поручения без внешнего контроля;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проявляет большой интерес к самостоятельной работе (всегда готовится ко всем урокам);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поручения выполняет охотно и добросовестно. Занимает в классе благоприятное статусное положение.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54000" y="185530"/>
            <a:ext cx="3746500" cy="6481969"/>
          </a:xfrm>
        </p:spPr>
        <p:txBody>
          <a:bodyPr>
            <a:normAutofit/>
          </a:bodyPr>
          <a:lstStyle/>
          <a:p>
            <a:pPr marL="0" indent="357188" hangingPunct="0">
              <a:lnSpc>
                <a:spcPct val="15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в школе – новый период в жизни вашего ребёнка и очень важно, чтобы с первых дней пребыван6ия в лицее ребёнок чувствовал себя комфортно. От этого будет зависеть успешность его обучения и установлении дружеских отношений в школе. Все дети по-разному адаптируются к школе и далеко не все этот период переживают легко.</a:t>
            </a:r>
          </a:p>
          <a:p>
            <a:pPr marL="0" indent="357188" hangingPunct="0">
              <a:lnSpc>
                <a:spcPct val="15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Наблюдаются три уровня адаптации детей к школьному обучению. Зная их содержание, вы сможете определить, как проходит период привыкания к школьной жизни у вашего ребёнка.</a:t>
            </a:r>
          </a:p>
          <a:p>
            <a:pPr hangingPunct="0"/>
            <a:endParaRPr lang="ru-RU" sz="1200" b="1" i="1" dirty="0"/>
          </a:p>
          <a:p>
            <a:pPr hangingPunct="0"/>
            <a:endParaRPr lang="ru-RU" sz="1200" b="1" i="1" dirty="0"/>
          </a:p>
          <a:p>
            <a:pPr hangingPunct="0"/>
            <a:endParaRPr lang="ru-RU" sz="1200" b="1" i="1" dirty="0"/>
          </a:p>
          <a:p>
            <a:pPr hangingPunct="0"/>
            <a:endParaRPr lang="ru-RU" sz="1200" b="1" i="1" dirty="0"/>
          </a:p>
          <a:p>
            <a:pPr hangingPunct="0"/>
            <a:endParaRPr lang="ru-RU" sz="1200" b="1" i="1" dirty="0"/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331200" y="185530"/>
            <a:ext cx="3657600" cy="6481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уровень адаптации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Первоклассник положительно относится к школе, её посещение не вызывает отрицательных переживаний;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Понимает учебный материал, если учитель объясняет его подробно и наглядно;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Усваивает основное содержание учебных программ;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Самостоятельно решает типовые задачи;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Сосредоточен и внимателен при выполнении заданий, поручений, указаний взрослого, но при условии контроля с его стороны;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Общественные поручения выполняет добросовестно;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Дружит со многими одноклассниками.</a:t>
            </a:r>
          </a:p>
          <a:p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6" descr="https://veselajashkola.ru/wp-content/uploads/images/e569bb21b2b76711b18c5d39f23705a6-501x33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64" y="4615762"/>
            <a:ext cx="3031790" cy="200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https://i1.wp.com/img0.liveinternet.ru/images/attach/c/11/116/120/116120822_91070841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205" y="185530"/>
            <a:ext cx="2642358" cy="149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s://severpost.ru/docs/upload/2019/01/154891618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683" y="4907076"/>
            <a:ext cx="2640634" cy="1760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238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67201" y="185530"/>
            <a:ext cx="3750366" cy="648196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Необходимым условием успешной адаптации ребёнка к школе является степень участия родителей в его школьной жизни, в организации приготовления уроков, особенно в первый год обучения.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Лёгкой адаптации </a:t>
            </a:r>
            <a:b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вам и вашим детям!</a:t>
            </a:r>
            <a:b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 школьный психолог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Гордиенко Виктория Александровна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на индивидуальную консультацию 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телефону 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8-988-507-1390 (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WhatsApp)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54000" y="185530"/>
            <a:ext cx="3746500" cy="6481969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адаптации</a:t>
            </a:r>
          </a:p>
          <a:p>
            <a:pPr marL="0" indent="0" hangingPunc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Первоклассник отрицательно или равнодушно относится к школе;</a:t>
            </a:r>
          </a:p>
          <a:p>
            <a:pPr marL="0" indent="0" hangingPunc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Нередко жалуется на здоровье, у него доминирует подавленное настроение;</a:t>
            </a:r>
          </a:p>
          <a:p>
            <a:pPr marL="0" indent="0" hangingPunc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Наблюдаются нарушения дисциплины;</a:t>
            </a:r>
          </a:p>
          <a:p>
            <a:pPr marL="0" indent="0" hangingPunc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Объясняемый учителем материал усваивает не полностью;</a:t>
            </a:r>
          </a:p>
          <a:p>
            <a:pPr marL="0" indent="0" hangingPunc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Самостоятельная работа с учебником затруднена. При выполнении учебных заданий не проявляет интереса;</a:t>
            </a:r>
          </a:p>
          <a:p>
            <a:pPr marL="0" indent="0" hangingPunc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К урокам готовится нерегулярно. Для того, чтобы он начал заниматься, необходим постоянный контроль: систематические напоминания, побуждения со стороны учителя и родителей;</a:t>
            </a:r>
          </a:p>
          <a:p>
            <a:pPr marL="0" indent="0" hangingPunc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Общественные поручения выполняет под контролем, без особого желания;</a:t>
            </a:r>
          </a:p>
          <a:p>
            <a:pPr marL="0" indent="0" hangingPunc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пассивен, близких друзей нет. Знает по именам и фамилиям лишь часть одноклассников.</a:t>
            </a:r>
          </a:p>
          <a:p>
            <a:pPr hangingPunct="0"/>
            <a:endParaRPr lang="ru-RU" sz="1200" b="1" i="1" dirty="0"/>
          </a:p>
          <a:p>
            <a:pPr hangingPunct="0"/>
            <a:endParaRPr lang="ru-RU" sz="1200" b="1" i="1" dirty="0"/>
          </a:p>
          <a:p>
            <a:pPr hangingPunct="0"/>
            <a:endParaRPr lang="ru-RU" sz="1200" b="1" i="1" dirty="0"/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331200" y="185530"/>
            <a:ext cx="3657600" cy="6481969"/>
          </a:xfrm>
        </p:spPr>
        <p:txBody>
          <a:bodyPr>
            <a:normAutofit/>
          </a:bodyPr>
          <a:lstStyle/>
          <a:p>
            <a:pPr marL="0" indent="0" algn="ctr" hangingPunct="0">
              <a:lnSpc>
                <a:spcPct val="100000"/>
              </a:lnSpc>
              <a:buNone/>
            </a:pP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</a:t>
            </a:r>
          </a:p>
          <a:p>
            <a:pPr marL="0" indent="0" algn="ctr" hangingPunct="0">
              <a:lnSpc>
                <a:spcPct val="100000"/>
              </a:lnSpc>
              <a:buNone/>
            </a:pP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бюджетное учреждение </a:t>
            </a:r>
          </a:p>
          <a:p>
            <a:pPr marL="0" indent="0" algn="ctr" hangingPunct="0">
              <a:lnSpc>
                <a:spcPct val="100000"/>
              </a:lnSpc>
              <a:buNone/>
            </a:pP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лицей №23 г. Сочи им. </a:t>
            </a:r>
            <a:r>
              <a:rPr lang="ru-RU" sz="1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Кромского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И.И.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85738" algn="just" hangingPunct="0">
              <a:lnSpc>
                <a:spcPct val="150000"/>
              </a:lnSpc>
              <a:buFont typeface="+mj-lt"/>
              <a:buAutoNum type="arabicPeriod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hangingPunc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для родителей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«Адаптация к школьному обучению»</a:t>
            </a:r>
          </a:p>
          <a:p>
            <a:pPr marL="0" indent="0" algn="ctr">
              <a:buNone/>
            </a:pPr>
            <a:endParaRPr lang="ru-RU" sz="2000" b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" name="Picture 4" descr="https://4mama.ua/uploads/images/photo_article/7935_one_max.jpg?15430006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6771" y="2839621"/>
            <a:ext cx="3231159" cy="181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https://fb.ru/media/i/1/9/7/4/6/4/3/i/197464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305" y="185530"/>
            <a:ext cx="2826164" cy="186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lifedeeper.ru/wp-content/uploads/2019/01/51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25" y="5301876"/>
            <a:ext cx="2075415" cy="136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9456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449</Words>
  <Application>Microsoft Office PowerPoint</Application>
  <PresentationFormat>Широкоэкранный</PresentationFormat>
  <Paragraphs>46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Monotype Corsiva</vt:lpstr>
      <vt:lpstr>Times New Roman</vt:lpstr>
      <vt:lpstr>Тема Office</vt:lpstr>
      <vt:lpstr>     Высокий уровень адаптации * первоклассник положительно относится к школе. Предъявляемые требования воспринимает адекватно, понимает их; * учебный материал усваивает легко, глубоко и полно, успешно решает усложнённые задачи; * прилежен, внимательно слушает указания и объяснения учителя. Выполняет поручения без внешнего контроля; * проявляет большой интерес к самостоятельной работе (всегда готовится ко всем урокам); общественные поручения выполняет охотно и добросовестно. Занимает в классе благоприятное статусное положение.</vt:lpstr>
      <vt:lpstr>      Необходимым условием успешной адаптации ребёнка к школе является степень участия родителей в его школьной жизни, в организации приготовления уроков, особенно в первый год обучения.  Лёгкой адаптации  вам и вашим детям!  Ваш школьный психолог Гордиенко Виктория Александровна Запись на индивидуальную консультацию  по телефону  8-988-507-1390 (WhatsApp)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9</cp:lastModifiedBy>
  <cp:revision>25</cp:revision>
  <dcterms:created xsi:type="dcterms:W3CDTF">2021-01-26T06:25:54Z</dcterms:created>
  <dcterms:modified xsi:type="dcterms:W3CDTF">2023-10-31T06:13:07Z</dcterms:modified>
</cp:coreProperties>
</file>